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227C3-E27F-4837-BCC5-18BABA97E50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B66B-B851-469D-9741-50B7CBF28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4160-A55C-402B-9F4F-DEA62E31ADD1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1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B320-0AFC-4BE8-A797-921A1E2D3CBE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4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3987-CED6-42A0-B480-C2B87605535F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8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1E99-574F-4D68-B58C-4B61CFC2FB66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9389-C970-4BD0-8976-BF4DCC9C16DB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6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7F4-4E4B-46E7-BB5D-EDC0978A3C74}" type="datetime1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1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6DA0-8CF4-4111-905A-62FD94D7751C}" type="datetime1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7A87-2B2C-4C21-AFDF-424EE34D03B0}" type="datetime1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9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2B2C-F015-43D7-97E8-1B6B87E5EE15}" type="datetime1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5FBD92-0EC3-4138-B1CA-673DE7B39DCF}" type="datetime1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0D98-5953-43EC-AC10-304A95F83381}" type="datetime1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0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A70CA4-F358-4E78-AD17-7E644C9B5C52}" type="datetime1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EB8FAA-B17B-4073-A6C5-74F993AF559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wrapair2.org/SNMOS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153" y="4069976"/>
            <a:ext cx="10345271" cy="37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6518" y="1075019"/>
            <a:ext cx="11430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78020"/>
              </p:ext>
            </p:extLst>
          </p:nvPr>
        </p:nvGraphicFramePr>
        <p:xfrm>
          <a:off x="1052044" y="1103309"/>
          <a:ext cx="10754473" cy="5210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779">
                  <a:extLst>
                    <a:ext uri="{9D8B030D-6E8A-4147-A177-3AD203B41FA5}">
                      <a16:colId xmlns:a16="http://schemas.microsoft.com/office/drawing/2014/main" val="890326814"/>
                    </a:ext>
                  </a:extLst>
                </a:gridCol>
                <a:gridCol w="8082553">
                  <a:extLst>
                    <a:ext uri="{9D8B030D-6E8A-4147-A177-3AD203B41FA5}">
                      <a16:colId xmlns:a16="http://schemas.microsoft.com/office/drawing/2014/main" val="2020560746"/>
                    </a:ext>
                  </a:extLst>
                </a:gridCol>
                <a:gridCol w="1937141">
                  <a:extLst>
                    <a:ext uri="{9D8B030D-6E8A-4147-A177-3AD203B41FA5}">
                      <a16:colId xmlns:a16="http://schemas.microsoft.com/office/drawing/2014/main" val="2575313388"/>
                    </a:ext>
                  </a:extLst>
                </a:gridCol>
              </a:tblGrid>
              <a:tr h="288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Tasks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Timeframe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2209369775"/>
                  </a:ext>
                </a:extLst>
              </a:tr>
              <a:tr h="438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Regional Haze Monitoring Data Analysis for 2014 IWDW-WAQS MPE / 2000 through 2016 Planning Metric options (2 rounds)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#1 complete Oct. 2018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#2 complete Sept. 2019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1087676710"/>
                  </a:ext>
                </a:extLst>
              </a:tr>
              <a:tr h="4574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Dynamic Model Evaluations for Regional Haze Progress to date (some combination of WRAP Plan02d, 2008 </a:t>
                      </a:r>
                      <a:r>
                        <a:rPr lang="en-US" sz="1050" dirty="0" err="1">
                          <a:effectLst/>
                        </a:rPr>
                        <a:t>WestJumpAQMS</a:t>
                      </a:r>
                      <a:r>
                        <a:rPr lang="en-US" sz="1050" dirty="0">
                          <a:effectLst/>
                        </a:rPr>
                        <a:t>, IWDW-WAQS 2011b, new 2014 IWDW-WAQS platform, WRAP PRP18b)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complete Oct. 2018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3051825865"/>
                  </a:ext>
                </a:extLst>
              </a:tr>
              <a:tr h="5171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3, 4, 5, 6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2014 Base Year Emissions Processing, Met Modeling/MPE, Global Modeling/MPE, Regional Air Quality Modeling/MPE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complete Sept. 2018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684781274"/>
                  </a:ext>
                </a:extLst>
              </a:tr>
              <a:tr h="6544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IWDW-WAQS Air Quality Modeling for Planning – develop 2013-17 regional baseline / consider use of 2016 Emissions Modeling Platform national collaborative / 4 Corners Study / coordinate with EPRI International Haze Study (as these products are available)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from Nov. 2018 through Sept. 2019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2902016344"/>
                  </a:ext>
                </a:extLst>
              </a:tr>
              <a:tr h="350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2023 and 2028 On-The-Books Emission Projections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complete Feb. 2019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1562019608"/>
                  </a:ext>
                </a:extLst>
              </a:tr>
              <a:tr h="3500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IWDW-WAQS 2023 and 2028 On-The-Books Air Quality Modeling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complete April 2019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1107640905"/>
                  </a:ext>
                </a:extLst>
              </a:tr>
              <a:tr h="4455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IWDW-WAQS Future Year(s)’ Source Apportionment and Sensitivity Modeling / Regional Haze Control Scenarios*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May 2019 through early 2020*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71681186"/>
                  </a:ext>
                </a:extLst>
              </a:tr>
              <a:tr h="403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IWDW Data &amp; Documentation Delivery (two-sided task) **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July 2018 through early 2020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2219702692"/>
                  </a:ext>
                </a:extLst>
              </a:tr>
              <a:tr h="389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* as resources permit and regional analysis completion schedule allows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** data from modeling / other analyses - Regional Haze Planning / regional analysis support in 2018-19 – combined effort of modeling contractor and IWDW teams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408" marR="554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52278"/>
                  </a:ext>
                </a:extLst>
              </a:tr>
              <a:tr h="4574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Ancillary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 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Arizona border ozone modeling study (similar scope to: </a:t>
                      </a:r>
                      <a:r>
                        <a:rPr lang="en-US" sz="1050" u="sng">
                          <a:effectLst/>
                          <a:hlinkClick r:id="rId2"/>
                        </a:rPr>
                        <a:t>https://www.wrapair2.org/SNMOS.aspx</a:t>
                      </a:r>
                      <a:r>
                        <a:rPr lang="en-US" sz="1050">
                          <a:effectLst/>
                        </a:rPr>
                        <a:t>)  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timeframe in 2018-19 to be determined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406971519"/>
                  </a:ext>
                </a:extLst>
              </a:tr>
              <a:tr h="4574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Option 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Denver/Northern Front Range RAQC ozone modeling platform development (align with RAQC contracting decisions as possible)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timeframe in 2018-19 to be determined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782" marR="30782" marT="7696" marB="0" anchor="ctr"/>
                </a:tc>
                <a:extLst>
                  <a:ext uri="{0D108BD9-81ED-4DB2-BD59-A6C34878D82A}">
                    <a16:rowId xmlns:a16="http://schemas.microsoft.com/office/drawing/2014/main" val="2400817471"/>
                  </a:ext>
                </a:extLst>
              </a:tr>
            </a:tbl>
          </a:graphicData>
        </a:graphic>
      </p:graphicFrame>
      <p:pic>
        <p:nvPicPr>
          <p:cNvPr id="1026" name="Picture 2" descr="WESTAR logo Oct31_2016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708" y="320998"/>
            <a:ext cx="842688" cy="58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0" descr="WRAP Logo updated July 2016 - No Bor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046" y="305577"/>
            <a:ext cx="1140535" cy="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99171" y="2359203"/>
            <a:ext cx="13571161" cy="52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flipV="1">
            <a:off x="1399171" y="3274610"/>
            <a:ext cx="135711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25278" y="163352"/>
            <a:ext cx="847790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Western Regional Modeling Platform - Analysis Tasks and Schedule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WESTAR Request for Proposal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June 20, 2018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980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807</TotalTime>
  <Words>326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Matichuk, Rebecca</dc:creator>
  <cp:lastModifiedBy>Tom Moore</cp:lastModifiedBy>
  <cp:revision>61</cp:revision>
  <dcterms:created xsi:type="dcterms:W3CDTF">2018-06-21T12:54:46Z</dcterms:created>
  <dcterms:modified xsi:type="dcterms:W3CDTF">2018-06-27T22:12:44Z</dcterms:modified>
</cp:coreProperties>
</file>